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6" r:id="rId3"/>
    <p:sldId id="257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8BB5"/>
    <a:srgbClr val="EE439E"/>
    <a:srgbClr val="E7C234"/>
    <a:srgbClr val="76B7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3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632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1EE4A9C-002D-AE9C-9FDC-5695AD0286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6689"/>
            <a:ext cx="12192000" cy="4686176"/>
          </a:xfrm>
          <a:prstGeom prst="rect">
            <a:avLst/>
          </a:prstGeom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52C839-7477-639D-3851-BCB5AF1B8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3486AB0-9A78-DD95-FB71-C2920EA76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36CE36-7D41-29C4-9706-B8FE51861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DB576-256D-CD45-A7ED-F615EDDB62CE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36" name="TextBox 5">
            <a:extLst>
              <a:ext uri="{FF2B5EF4-FFF2-40B4-BE49-F238E27FC236}">
                <a16:creationId xmlns:a16="http://schemas.microsoft.com/office/drawing/2014/main" id="{68D2C744-53F2-FFCB-94B4-3F29EB5E299F}"/>
              </a:ext>
            </a:extLst>
          </p:cNvPr>
          <p:cNvSpPr txBox="1"/>
          <p:nvPr userDrawn="1"/>
        </p:nvSpPr>
        <p:spPr>
          <a:xfrm>
            <a:off x="-680156" y="608511"/>
            <a:ext cx="9290756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pc="192" dirty="0">
                <a:solidFill>
                  <a:srgbClr val="DFC072"/>
                </a:solidFill>
                <a:latin typeface="Montserrat Classic Bold"/>
              </a:rPr>
              <a:t>31st IEEE International Conference </a:t>
            </a:r>
          </a:p>
          <a:p>
            <a:pPr algn="ctr">
              <a:lnSpc>
                <a:spcPct val="100000"/>
              </a:lnSpc>
            </a:pPr>
            <a:r>
              <a:rPr lang="en-US" sz="1800" b="0" spc="192" dirty="0">
                <a:solidFill>
                  <a:srgbClr val="DFC072"/>
                </a:solidFill>
                <a:latin typeface="Montserrat Classic Bold"/>
              </a:rPr>
              <a:t>on Robot &amp; Human Interactive Communication</a:t>
            </a:r>
          </a:p>
          <a:p>
            <a:pPr algn="r">
              <a:lnSpc>
                <a:spcPct val="100000"/>
              </a:lnSpc>
            </a:pPr>
            <a:endParaRPr lang="en-US" sz="1800" b="1" spc="192" dirty="0">
              <a:solidFill>
                <a:srgbClr val="DFC072"/>
              </a:solidFill>
              <a:latin typeface="Montserrat Classic Bold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C0E2C42-A2B6-53A1-C7DD-6A757CCC2C6B}"/>
              </a:ext>
            </a:extLst>
          </p:cNvPr>
          <p:cNvSpPr/>
          <p:nvPr userDrawn="1"/>
        </p:nvSpPr>
        <p:spPr>
          <a:xfrm>
            <a:off x="1193799" y="-22499"/>
            <a:ext cx="69596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400" b="1" i="0" dirty="0">
                <a:solidFill>
                  <a:schemeClr val="bg1"/>
                </a:solidFill>
                <a:latin typeface="Myriad Pro Cond" panose="020B0503030403020204" pitchFamily="34" charset="0"/>
              </a:rPr>
              <a:t>IEEE RO-MAN 2022</a:t>
            </a:r>
          </a:p>
        </p:txBody>
      </p:sp>
    </p:spTree>
    <p:extLst>
      <p:ext uri="{BB962C8B-B14F-4D97-AF65-F5344CB8AC3E}">
        <p14:creationId xmlns:p14="http://schemas.microsoft.com/office/powerpoint/2010/main" val="1229381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52C839-7477-639D-3851-BCB5AF1B8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3486AB0-9A78-DD95-FB71-C2920EA76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36CE36-7D41-29C4-9706-B8FE51861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DB576-256D-CD45-A7ED-F615EDDB62CE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36" name="TextBox 5">
            <a:extLst>
              <a:ext uri="{FF2B5EF4-FFF2-40B4-BE49-F238E27FC236}">
                <a16:creationId xmlns:a16="http://schemas.microsoft.com/office/drawing/2014/main" id="{68D2C744-53F2-FFCB-94B4-3F29EB5E299F}"/>
              </a:ext>
            </a:extLst>
          </p:cNvPr>
          <p:cNvSpPr txBox="1"/>
          <p:nvPr userDrawn="1"/>
        </p:nvSpPr>
        <p:spPr>
          <a:xfrm>
            <a:off x="-1" y="966197"/>
            <a:ext cx="121920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pc="192" dirty="0">
                <a:solidFill>
                  <a:srgbClr val="DFC072"/>
                </a:solidFill>
                <a:latin typeface="Montserrat Classic Bold"/>
              </a:rPr>
              <a:t>31st IEEE International Conference  on Robot &amp; Human Interactive Communication</a:t>
            </a:r>
          </a:p>
          <a:p>
            <a:pPr algn="ctr">
              <a:lnSpc>
                <a:spcPct val="100000"/>
              </a:lnSpc>
            </a:pPr>
            <a:endParaRPr lang="en-US" sz="1600" b="1" spc="192" dirty="0">
              <a:solidFill>
                <a:srgbClr val="DFC072"/>
              </a:solidFill>
              <a:latin typeface="Montserrat Classic Bold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C0E2C42-A2B6-53A1-C7DD-6A757CCC2C6B}"/>
              </a:ext>
            </a:extLst>
          </p:cNvPr>
          <p:cNvSpPr/>
          <p:nvPr userDrawn="1"/>
        </p:nvSpPr>
        <p:spPr>
          <a:xfrm>
            <a:off x="0" y="-111021"/>
            <a:ext cx="121919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8000" b="1" i="0" dirty="0">
                <a:solidFill>
                  <a:srgbClr val="1A8BB5"/>
                </a:solidFill>
                <a:latin typeface="Myriad Pro Cond" panose="020B0503030403020204" pitchFamily="34" charset="0"/>
              </a:rPr>
              <a:t>IEEE RO-MAN 2022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918C66B-402D-272E-0D07-CC5C0FE0D1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1304108"/>
            <a:ext cx="12192000" cy="471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6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563564-05E5-9B87-D994-A4C0419F15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IEEE RO-MAN 2022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BD78DB-B084-24BF-E4BD-58C6E5965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76B7D3"/>
                </a:solidFill>
              </a:defRPr>
            </a:lvl1pPr>
            <a:lvl2pPr>
              <a:defRPr>
                <a:solidFill>
                  <a:srgbClr val="E7C234"/>
                </a:solidFill>
              </a:defRPr>
            </a:lvl2pPr>
            <a:lvl3pPr>
              <a:defRPr>
                <a:solidFill>
                  <a:srgbClr val="1A8BB5"/>
                </a:solidFill>
              </a:defRPr>
            </a:lvl3pPr>
            <a:lvl4pPr>
              <a:defRPr>
                <a:solidFill>
                  <a:srgbClr val="EE439E"/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93F7746-E239-825F-5A3D-06006F3D7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0FE8E-09A4-084A-B09C-C8358B2C078B}" type="datetimeFigureOut">
              <a:rPr lang="it-IT" smtClean="0"/>
              <a:t>13/07/22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B3008A-D99E-8F4B-F712-BDAF51DB4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A115E9-5608-C2EB-9D8E-864F6E65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DB576-256D-CD45-A7ED-F615EDDB62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2022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CAA8B7A-F0E1-3072-C7E3-AD4463069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0FE8E-09A4-084A-B09C-C8358B2C078B}" type="datetimeFigureOut">
              <a:rPr lang="it-IT" smtClean="0"/>
              <a:t>13/07/22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1AF518-112A-2512-D344-B569CFD3F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D4BAE4-DA0A-F520-97F4-EAEA88051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DB576-256D-CD45-A7ED-F615EDDB62CE}" type="slidenum">
              <a:rPr lang="it-IT" smtClean="0"/>
              <a:t>‹N›</a:t>
            </a:fld>
            <a:endParaRPr lang="it-IT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0EDDDFDE-B8AF-7A53-A3CF-A7317B4793DC}"/>
              </a:ext>
            </a:extLst>
          </p:cNvPr>
          <p:cNvSpPr txBox="1"/>
          <p:nvPr userDrawn="1"/>
        </p:nvSpPr>
        <p:spPr>
          <a:xfrm>
            <a:off x="526892" y="104568"/>
            <a:ext cx="1044905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800" spc="551" dirty="0">
                <a:solidFill>
                  <a:srgbClr val="DFC072"/>
                </a:solidFill>
                <a:latin typeface="Montserrat Classic Bold"/>
              </a:rPr>
              <a:t>Social, asocial and antisocial robots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41DDA679-A75E-45F4-EB71-BB420EE7BC9A}"/>
              </a:ext>
            </a:extLst>
          </p:cNvPr>
          <p:cNvSpPr txBox="1"/>
          <p:nvPr userDrawn="1"/>
        </p:nvSpPr>
        <p:spPr>
          <a:xfrm rot="5400000">
            <a:off x="14241194" y="3353054"/>
            <a:ext cx="6813957" cy="469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800" spc="196" dirty="0">
                <a:solidFill>
                  <a:srgbClr val="F8F8F3">
                    <a:alpha val="69804"/>
                  </a:srgbClr>
                </a:solidFill>
                <a:latin typeface="Montserrat Classic"/>
              </a:rPr>
              <a:t>IEEE RO-A 2022 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71A50904-25D9-F6C4-5B26-B4ECC69641D1}"/>
              </a:ext>
            </a:extLst>
          </p:cNvPr>
          <p:cNvSpPr txBox="1"/>
          <p:nvPr userDrawn="1"/>
        </p:nvSpPr>
        <p:spPr>
          <a:xfrm>
            <a:off x="525134" y="1523039"/>
            <a:ext cx="6112532" cy="541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 spc="351" dirty="0">
                <a:solidFill>
                  <a:srgbClr val="A0CBE1"/>
                </a:solidFill>
                <a:latin typeface="Montserrat Classic"/>
              </a:rPr>
              <a:t>SECTION SUBTITLE</a:t>
            </a:r>
          </a:p>
        </p:txBody>
      </p:sp>
      <p:cxnSp>
        <p:nvCxnSpPr>
          <p:cNvPr id="26" name="Connettore 1 25">
            <a:extLst>
              <a:ext uri="{FF2B5EF4-FFF2-40B4-BE49-F238E27FC236}">
                <a16:creationId xmlns:a16="http://schemas.microsoft.com/office/drawing/2014/main" id="{2696AD72-1E58-F1FA-D776-6B4F5609BDAF}"/>
              </a:ext>
            </a:extLst>
          </p:cNvPr>
          <p:cNvCxnSpPr>
            <a:cxnSpLocks/>
          </p:cNvCxnSpPr>
          <p:nvPr userDrawn="1"/>
        </p:nvCxnSpPr>
        <p:spPr>
          <a:xfrm flipH="1">
            <a:off x="8474" y="993913"/>
            <a:ext cx="10715848" cy="1760136"/>
          </a:xfrm>
          <a:prstGeom prst="line">
            <a:avLst/>
          </a:prstGeom>
          <a:ln w="19050" cmpd="sng">
            <a:solidFill>
              <a:srgbClr val="1A8B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28">
            <a:extLst>
              <a:ext uri="{FF2B5EF4-FFF2-40B4-BE49-F238E27FC236}">
                <a16:creationId xmlns:a16="http://schemas.microsoft.com/office/drawing/2014/main" id="{CD4B9967-FDF1-79A4-C647-BBA054320995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497318" y="0"/>
            <a:ext cx="227004" cy="993913"/>
          </a:xfrm>
          <a:prstGeom prst="line">
            <a:avLst/>
          </a:prstGeom>
          <a:ln w="19050" cmpd="sng">
            <a:solidFill>
              <a:srgbClr val="1A8B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8E9725BA-B25B-5409-965A-469CBE2C2065}"/>
              </a:ext>
            </a:extLst>
          </p:cNvPr>
          <p:cNvGrpSpPr/>
          <p:nvPr userDrawn="1"/>
        </p:nvGrpSpPr>
        <p:grpSpPr>
          <a:xfrm>
            <a:off x="11422628" y="0"/>
            <a:ext cx="809974" cy="6858000"/>
            <a:chOff x="11422628" y="0"/>
            <a:chExt cx="809974" cy="6858000"/>
          </a:xfrm>
        </p:grpSpPr>
        <p:sp>
          <p:nvSpPr>
            <p:cNvPr id="15" name="AutoShape 5">
              <a:extLst>
                <a:ext uri="{FF2B5EF4-FFF2-40B4-BE49-F238E27FC236}">
                  <a16:creationId xmlns:a16="http://schemas.microsoft.com/office/drawing/2014/main" id="{B394D95D-85DF-00BE-5EA6-88F9C1B80241}"/>
                </a:ext>
              </a:extLst>
            </p:cNvPr>
            <p:cNvSpPr/>
            <p:nvPr userDrawn="1"/>
          </p:nvSpPr>
          <p:spPr>
            <a:xfrm>
              <a:off x="11471770" y="0"/>
              <a:ext cx="711691" cy="6858000"/>
            </a:xfrm>
            <a:prstGeom prst="rect">
              <a:avLst/>
            </a:prstGeom>
            <a:solidFill>
              <a:srgbClr val="13689B"/>
            </a:solidFill>
          </p:spPr>
        </p:sp>
        <p:pic>
          <p:nvPicPr>
            <p:cNvPr id="16" name="Picture 6">
              <a:extLst>
                <a:ext uri="{FF2B5EF4-FFF2-40B4-BE49-F238E27FC236}">
                  <a16:creationId xmlns:a16="http://schemas.microsoft.com/office/drawing/2014/main" id="{D3896F38-DD53-D627-C21C-DAD44A2EF9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11281204" y="5404952"/>
              <a:ext cx="1092822" cy="809974"/>
            </a:xfrm>
            <a:prstGeom prst="rect">
              <a:avLst/>
            </a:prstGeom>
          </p:spPr>
        </p:pic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E058C063-6B7D-9F8A-56F0-A474EBF92FF9}"/>
                </a:ext>
              </a:extLst>
            </p:cNvPr>
            <p:cNvSpPr txBox="1"/>
            <p:nvPr userDrawn="1"/>
          </p:nvSpPr>
          <p:spPr>
            <a:xfrm rot="5400000">
              <a:off x="9329802" y="2397379"/>
              <a:ext cx="5003037" cy="481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3919"/>
                </a:lnSpc>
              </a:pPr>
              <a:r>
                <a:rPr lang="en-US" sz="2800" spc="196" dirty="0">
                  <a:solidFill>
                    <a:srgbClr val="F8F8F3">
                      <a:alpha val="69804"/>
                    </a:srgbClr>
                  </a:solidFill>
                  <a:latin typeface="Montserrat Classic"/>
                </a:rPr>
                <a:t>IEEE RO-MAN 2022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4199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BD1284-95EE-C74F-91EA-27D46D269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63C4F90-443B-6F98-05F7-0BD9638044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FC5BFBF-D2B6-41F2-B415-BE24F8DA7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B0E5299-B029-C2D7-787A-D2C407595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0FE8E-09A4-084A-B09C-C8358B2C078B}" type="datetimeFigureOut">
              <a:rPr lang="it-IT" smtClean="0"/>
              <a:t>13/07/22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D17C743-F13A-D8E9-13BA-841C72DE0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EAA3666-30D8-2B7D-81CB-B5078DD9A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DB576-256D-CD45-A7ED-F615EDDB62CE}" type="slidenum">
              <a:rPr lang="it-IT" smtClean="0"/>
              <a:t>‹N›</a:t>
            </a:fld>
            <a:endParaRPr lang="it-IT"/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A469093A-7C58-3C47-34EF-8A2075643A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 rot="5400000">
            <a:off x="11316802" y="4677816"/>
            <a:ext cx="1092822" cy="809974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7320DAF1-184A-7FAD-7032-E7F468AEB293}"/>
              </a:ext>
            </a:extLst>
          </p:cNvPr>
          <p:cNvGrpSpPr/>
          <p:nvPr userDrawn="1"/>
        </p:nvGrpSpPr>
        <p:grpSpPr>
          <a:xfrm>
            <a:off x="11422628" y="0"/>
            <a:ext cx="809974" cy="6858000"/>
            <a:chOff x="11422628" y="0"/>
            <a:chExt cx="809974" cy="6858000"/>
          </a:xfrm>
        </p:grpSpPr>
        <p:sp>
          <p:nvSpPr>
            <p:cNvPr id="12" name="AutoShape 5">
              <a:extLst>
                <a:ext uri="{FF2B5EF4-FFF2-40B4-BE49-F238E27FC236}">
                  <a16:creationId xmlns:a16="http://schemas.microsoft.com/office/drawing/2014/main" id="{4D13BD65-C5BD-AEA7-094D-04DD6A09FDF7}"/>
                </a:ext>
              </a:extLst>
            </p:cNvPr>
            <p:cNvSpPr/>
            <p:nvPr userDrawn="1"/>
          </p:nvSpPr>
          <p:spPr>
            <a:xfrm>
              <a:off x="11471770" y="0"/>
              <a:ext cx="711691" cy="6858000"/>
            </a:xfrm>
            <a:prstGeom prst="rect">
              <a:avLst/>
            </a:prstGeom>
            <a:solidFill>
              <a:srgbClr val="13689B"/>
            </a:solidFill>
          </p:spPr>
        </p:sp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3B418325-53CA-C263-3DAA-A9E24B2F1B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11281204" y="5404952"/>
              <a:ext cx="1092822" cy="809974"/>
            </a:xfrm>
            <a:prstGeom prst="rect">
              <a:avLst/>
            </a:prstGeom>
          </p:spPr>
        </p:pic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A2CB1532-2DA6-3A23-5379-AAB967E994CA}"/>
                </a:ext>
              </a:extLst>
            </p:cNvPr>
            <p:cNvSpPr txBox="1"/>
            <p:nvPr userDrawn="1"/>
          </p:nvSpPr>
          <p:spPr>
            <a:xfrm rot="5400000">
              <a:off x="9329802" y="2397379"/>
              <a:ext cx="5003037" cy="481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3919"/>
                </a:lnSpc>
              </a:pPr>
              <a:r>
                <a:rPr lang="en-US" sz="2800" spc="196" dirty="0">
                  <a:solidFill>
                    <a:srgbClr val="F8F8F3">
                      <a:alpha val="69804"/>
                    </a:srgbClr>
                  </a:solidFill>
                  <a:latin typeface="Montserrat Classic"/>
                </a:rPr>
                <a:t>IEEE RO-MAN 2022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709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2D7454-F204-2CA1-DCAD-82B266AC8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70F8C85-6FD5-93E8-B7AD-7498C0A48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CC5ECFD-D9AD-6821-A2B9-095783421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588419"/>
            <a:ext cx="5157787" cy="3684588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</a:t>
            </a:r>
            <a:r>
              <a:rPr lang="it-IT" dirty="0" err="1"/>
              <a:t>livell</a:t>
            </a: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B2C43A3-9B9E-D7A6-CBA7-0CACA658A4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995DF07-3EF8-4772-8FD5-BE3D7320C0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10FA0D2-2968-C3F4-48D0-E20F4D23F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0FE8E-09A4-084A-B09C-C8358B2C078B}" type="datetimeFigureOut">
              <a:rPr lang="it-IT" smtClean="0"/>
              <a:t>13/07/22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3098441-34E2-2913-049C-FEA4C1561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A4F7A70-B304-3C98-B5BD-8BE2D32E8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DB576-256D-CD45-A7ED-F615EDDB62CE}" type="slidenum">
              <a:rPr lang="it-IT" smtClean="0"/>
              <a:t>‹N›</a:t>
            </a:fld>
            <a:endParaRPr lang="it-IT"/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0248C908-4A24-2079-38AB-2A48F15AE4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 rot="5400000">
            <a:off x="11316802" y="4677816"/>
            <a:ext cx="1092822" cy="809974"/>
          </a:xfrm>
          <a:prstGeom prst="rect">
            <a:avLst/>
          </a:prstGeom>
        </p:spPr>
      </p:pic>
      <p:grpSp>
        <p:nvGrpSpPr>
          <p:cNvPr id="13" name="Gruppo 12">
            <a:extLst>
              <a:ext uri="{FF2B5EF4-FFF2-40B4-BE49-F238E27FC236}">
                <a16:creationId xmlns:a16="http://schemas.microsoft.com/office/drawing/2014/main" id="{59213FFD-F4F2-5653-2623-236A779EEDA6}"/>
              </a:ext>
            </a:extLst>
          </p:cNvPr>
          <p:cNvGrpSpPr/>
          <p:nvPr userDrawn="1"/>
        </p:nvGrpSpPr>
        <p:grpSpPr>
          <a:xfrm>
            <a:off x="11422628" y="0"/>
            <a:ext cx="809974" cy="6858000"/>
            <a:chOff x="11422628" y="0"/>
            <a:chExt cx="809974" cy="6858000"/>
          </a:xfrm>
        </p:grpSpPr>
        <p:sp>
          <p:nvSpPr>
            <p:cNvPr id="14" name="AutoShape 5">
              <a:extLst>
                <a:ext uri="{FF2B5EF4-FFF2-40B4-BE49-F238E27FC236}">
                  <a16:creationId xmlns:a16="http://schemas.microsoft.com/office/drawing/2014/main" id="{82569A3A-3B01-8B5F-0703-048B962D053D}"/>
                </a:ext>
              </a:extLst>
            </p:cNvPr>
            <p:cNvSpPr/>
            <p:nvPr userDrawn="1"/>
          </p:nvSpPr>
          <p:spPr>
            <a:xfrm>
              <a:off x="11471770" y="0"/>
              <a:ext cx="711691" cy="6858000"/>
            </a:xfrm>
            <a:prstGeom prst="rect">
              <a:avLst/>
            </a:prstGeom>
            <a:solidFill>
              <a:srgbClr val="13689B"/>
            </a:solidFill>
          </p:spPr>
        </p:sp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11EC34C3-7643-479C-5B11-102765C7D1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11281204" y="5404952"/>
              <a:ext cx="1092822" cy="809974"/>
            </a:xfrm>
            <a:prstGeom prst="rect">
              <a:avLst/>
            </a:prstGeom>
          </p:spPr>
        </p:pic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71B3B03B-3647-05E9-8C07-ED660789D33C}"/>
                </a:ext>
              </a:extLst>
            </p:cNvPr>
            <p:cNvSpPr txBox="1"/>
            <p:nvPr userDrawn="1"/>
          </p:nvSpPr>
          <p:spPr>
            <a:xfrm rot="5400000">
              <a:off x="9329802" y="2397379"/>
              <a:ext cx="5003037" cy="481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3919"/>
                </a:lnSpc>
              </a:pPr>
              <a:r>
                <a:rPr lang="en-US" sz="2800" spc="196" dirty="0">
                  <a:solidFill>
                    <a:srgbClr val="F8F8F3">
                      <a:alpha val="69804"/>
                    </a:srgbClr>
                  </a:solidFill>
                  <a:latin typeface="Montserrat Classic"/>
                </a:rPr>
                <a:t>IEEE RO-MAN 2022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231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EFA28D-8C60-97E2-9213-0D6540978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482" y="136525"/>
            <a:ext cx="10515600" cy="1554163"/>
          </a:xfrm>
        </p:spPr>
        <p:txBody>
          <a:bodyPr/>
          <a:lstStyle>
            <a:lvl1pPr>
              <a:defRPr b="1"/>
            </a:lvl1pPr>
          </a:lstStyle>
          <a:p>
            <a:r>
              <a:rPr lang="it-IT" dirty="0"/>
              <a:t>SECTION BASIC TITLE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4B50DA9-8059-E6D2-CD61-ED03C7EC5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0FE8E-09A4-084A-B09C-C8358B2C078B}" type="datetimeFigureOut">
              <a:rPr lang="it-IT" smtClean="0"/>
              <a:t>13/07/22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04E581E-AAAD-FC4A-C56B-54CA3E918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A5A77F6-859C-F755-4219-856B66BF2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DB576-256D-CD45-A7ED-F615EDDB62CE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A271DF34-8385-B5EA-C1AF-549F742C6580}"/>
              </a:ext>
            </a:extLst>
          </p:cNvPr>
          <p:cNvSpPr txBox="1"/>
          <p:nvPr userDrawn="1"/>
        </p:nvSpPr>
        <p:spPr>
          <a:xfrm>
            <a:off x="587482" y="1627141"/>
            <a:ext cx="740875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 spc="351" dirty="0">
                <a:solidFill>
                  <a:srgbClr val="A5CDE2"/>
                </a:solidFill>
                <a:latin typeface="Montserrat Classic"/>
              </a:rPr>
              <a:t>SECTION SUBTITLE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F871B608-8146-3F9A-8B7E-7CBF6389CC6B}"/>
              </a:ext>
            </a:extLst>
          </p:cNvPr>
          <p:cNvGrpSpPr/>
          <p:nvPr userDrawn="1"/>
        </p:nvGrpSpPr>
        <p:grpSpPr>
          <a:xfrm>
            <a:off x="11422628" y="0"/>
            <a:ext cx="809974" cy="6858000"/>
            <a:chOff x="11422628" y="0"/>
            <a:chExt cx="809974" cy="6858000"/>
          </a:xfrm>
        </p:grpSpPr>
        <p:sp>
          <p:nvSpPr>
            <p:cNvPr id="21" name="AutoShape 5">
              <a:extLst>
                <a:ext uri="{FF2B5EF4-FFF2-40B4-BE49-F238E27FC236}">
                  <a16:creationId xmlns:a16="http://schemas.microsoft.com/office/drawing/2014/main" id="{A987F4C4-2E5C-4683-D8A7-D290FC141C56}"/>
                </a:ext>
              </a:extLst>
            </p:cNvPr>
            <p:cNvSpPr/>
            <p:nvPr userDrawn="1"/>
          </p:nvSpPr>
          <p:spPr>
            <a:xfrm>
              <a:off x="11471770" y="0"/>
              <a:ext cx="711691" cy="6858000"/>
            </a:xfrm>
            <a:prstGeom prst="rect">
              <a:avLst/>
            </a:prstGeom>
            <a:solidFill>
              <a:srgbClr val="13689B"/>
            </a:solidFill>
          </p:spPr>
        </p:sp>
        <p:pic>
          <p:nvPicPr>
            <p:cNvPr id="22" name="Picture 6">
              <a:extLst>
                <a:ext uri="{FF2B5EF4-FFF2-40B4-BE49-F238E27FC236}">
                  <a16:creationId xmlns:a16="http://schemas.microsoft.com/office/drawing/2014/main" id="{7672A7A9-EB9F-5D54-2903-281F0AAA7E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11281204" y="5404952"/>
              <a:ext cx="1092822" cy="809974"/>
            </a:xfrm>
            <a:prstGeom prst="rect">
              <a:avLst/>
            </a:prstGeom>
          </p:spPr>
        </p:pic>
        <p:sp>
          <p:nvSpPr>
            <p:cNvPr id="23" name="TextBox 7">
              <a:extLst>
                <a:ext uri="{FF2B5EF4-FFF2-40B4-BE49-F238E27FC236}">
                  <a16:creationId xmlns:a16="http://schemas.microsoft.com/office/drawing/2014/main" id="{0888DCFA-0C59-684A-907C-686C60E8BE88}"/>
                </a:ext>
              </a:extLst>
            </p:cNvPr>
            <p:cNvSpPr txBox="1"/>
            <p:nvPr userDrawn="1"/>
          </p:nvSpPr>
          <p:spPr>
            <a:xfrm rot="5400000">
              <a:off x="9329802" y="2397379"/>
              <a:ext cx="5003037" cy="481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3919"/>
                </a:lnSpc>
              </a:pPr>
              <a:r>
                <a:rPr lang="en-US" sz="2800" spc="196" dirty="0">
                  <a:solidFill>
                    <a:srgbClr val="F8F8F3">
                      <a:alpha val="69804"/>
                    </a:srgbClr>
                  </a:solidFill>
                  <a:latin typeface="Montserrat Classic"/>
                </a:rPr>
                <a:t>IEEE RO-MAN 2022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3240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8C7689B-B2A7-65FA-A717-B676D3EE5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0FE8E-09A4-084A-B09C-C8358B2C078B}" type="datetimeFigureOut">
              <a:rPr lang="it-IT" smtClean="0"/>
              <a:t>13/07/22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F05E223-B8DC-DFCA-6412-67D021961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6471DE7-A163-2634-1F05-7F787CCF1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DB576-256D-CD45-A7ED-F615EDDB62CE}" type="slidenum">
              <a:rPr lang="it-IT" smtClean="0"/>
              <a:t>‹N›</a:t>
            </a:fld>
            <a:endParaRPr lang="it-IT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017DB86F-40FA-AC6D-4105-8F1E5C49046B}"/>
              </a:ext>
            </a:extLst>
          </p:cNvPr>
          <p:cNvGrpSpPr/>
          <p:nvPr userDrawn="1"/>
        </p:nvGrpSpPr>
        <p:grpSpPr>
          <a:xfrm>
            <a:off x="0" y="-29817"/>
            <a:ext cx="12192000" cy="6045200"/>
            <a:chOff x="0" y="-38100"/>
            <a:chExt cx="4811772" cy="2536708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3D5596E8-E35A-5D84-5EA2-AAB15CA5C1E3}"/>
                </a:ext>
              </a:extLst>
            </p:cNvPr>
            <p:cNvSpPr/>
            <p:nvPr/>
          </p:nvSpPr>
          <p:spPr>
            <a:xfrm>
              <a:off x="0" y="-25239"/>
              <a:ext cx="4811772" cy="2523847"/>
            </a:xfrm>
            <a:custGeom>
              <a:avLst/>
              <a:gdLst/>
              <a:ahLst/>
              <a:cxnLst/>
              <a:rect l="l" t="t" r="r" b="b"/>
              <a:pathLst>
                <a:path w="4955365" h="2841073">
                  <a:moveTo>
                    <a:pt x="0" y="0"/>
                  </a:moveTo>
                  <a:lnTo>
                    <a:pt x="4955365" y="0"/>
                  </a:lnTo>
                  <a:lnTo>
                    <a:pt x="4955365" y="2841073"/>
                  </a:lnTo>
                  <a:lnTo>
                    <a:pt x="0" y="2841073"/>
                  </a:lnTo>
                  <a:close/>
                </a:path>
              </a:pathLst>
            </a:custGeom>
            <a:solidFill>
              <a:srgbClr val="13689B"/>
            </a:solidFill>
          </p:spPr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BC3C31DF-4A83-C76A-68A4-E141C795063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7">
            <a:extLst>
              <a:ext uri="{FF2B5EF4-FFF2-40B4-BE49-F238E27FC236}">
                <a16:creationId xmlns:a16="http://schemas.microsoft.com/office/drawing/2014/main" id="{1448EFEC-1E20-B395-ADE4-FFA4B26CB84A}"/>
              </a:ext>
            </a:extLst>
          </p:cNvPr>
          <p:cNvSpPr txBox="1"/>
          <p:nvPr userDrawn="1"/>
        </p:nvSpPr>
        <p:spPr>
          <a:xfrm>
            <a:off x="587482" y="502540"/>
            <a:ext cx="16671818" cy="72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31"/>
              </a:lnSpc>
            </a:pPr>
            <a:r>
              <a:rPr lang="en-US" sz="4800" spc="377" dirty="0">
                <a:solidFill>
                  <a:srgbClr val="F8F8F3"/>
                </a:solidFill>
                <a:latin typeface="Montserrat Classic"/>
              </a:rPr>
              <a:t>SECTION BASIC TITLE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FD699454-46E7-3833-FE6C-E9EF54986A21}"/>
              </a:ext>
            </a:extLst>
          </p:cNvPr>
          <p:cNvSpPr txBox="1"/>
          <p:nvPr userDrawn="1"/>
        </p:nvSpPr>
        <p:spPr>
          <a:xfrm>
            <a:off x="587482" y="1222865"/>
            <a:ext cx="740875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 spc="351" dirty="0">
                <a:solidFill>
                  <a:srgbClr val="F8F8F3"/>
                </a:solidFill>
                <a:latin typeface="Montserrat Classic"/>
              </a:rPr>
              <a:t>SECTION SUBTITLE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BC88E3C2-8A1B-3350-D5D9-5F2D22489BF3}"/>
              </a:ext>
            </a:extLst>
          </p:cNvPr>
          <p:cNvSpPr txBox="1"/>
          <p:nvPr userDrawn="1"/>
        </p:nvSpPr>
        <p:spPr>
          <a:xfrm rot="5400000">
            <a:off x="7674949" y="8241"/>
            <a:ext cx="8258931" cy="444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800" spc="196" dirty="0">
                <a:solidFill>
                  <a:schemeClr val="bg1">
                    <a:alpha val="69804"/>
                  </a:schemeClr>
                </a:solidFill>
                <a:latin typeface="Montserrat Classic"/>
              </a:rPr>
              <a:t>IEEE RO-MAN 2022 </a:t>
            </a:r>
          </a:p>
        </p:txBody>
      </p:sp>
      <p:pic>
        <p:nvPicPr>
          <p:cNvPr id="16" name="Picture 6">
            <a:extLst>
              <a:ext uri="{FF2B5EF4-FFF2-40B4-BE49-F238E27FC236}">
                <a16:creationId xmlns:a16="http://schemas.microsoft.com/office/drawing/2014/main" id="{2E910618-6C8B-CE94-F643-D722553070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 rot="5400000">
            <a:off x="11099590" y="4480969"/>
            <a:ext cx="1254795" cy="93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88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6CD60E-9970-773B-BBDF-556FB148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5E28CB-17F8-F372-9408-5C9C0A023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81419DC-6AB2-3848-E617-B624D727B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6B16035-4411-8DA6-F54F-D2BDC7A52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0FE8E-09A4-084A-B09C-C8358B2C078B}" type="datetimeFigureOut">
              <a:rPr lang="it-IT" smtClean="0"/>
              <a:t>13/07/22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1F470C3-7419-A27E-11A0-02CED3961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33CEE83-61AE-AE27-8EE2-3F90CE271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DB576-256D-CD45-A7ED-F615EDDB62CE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16ECF89F-4300-99F4-317A-210D05CC23E9}"/>
              </a:ext>
            </a:extLst>
          </p:cNvPr>
          <p:cNvSpPr txBox="1"/>
          <p:nvPr userDrawn="1"/>
        </p:nvSpPr>
        <p:spPr>
          <a:xfrm rot="5400000">
            <a:off x="7383395" y="-270971"/>
            <a:ext cx="8825054" cy="481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800" spc="196" dirty="0">
                <a:solidFill>
                  <a:srgbClr val="F8F8F3">
                    <a:alpha val="69804"/>
                  </a:srgbClr>
                </a:solidFill>
                <a:latin typeface="Montserrat Classic"/>
              </a:rPr>
              <a:t>IEEE RO-MAN 222 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365F1E62-F375-0708-2D0D-DD88A22A4AD0}"/>
              </a:ext>
            </a:extLst>
          </p:cNvPr>
          <p:cNvSpPr txBox="1"/>
          <p:nvPr userDrawn="1"/>
        </p:nvSpPr>
        <p:spPr>
          <a:xfrm rot="5400000">
            <a:off x="7418794" y="-116800"/>
            <a:ext cx="8825054" cy="481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800" spc="196" dirty="0">
                <a:solidFill>
                  <a:srgbClr val="F8F8F3">
                    <a:alpha val="69804"/>
                  </a:srgbClr>
                </a:solidFill>
                <a:latin typeface="Montserrat Classic"/>
              </a:rPr>
              <a:t>IEEE RO-MAN 2022 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FF873886-8F83-F664-CE0F-EAE24D2DA798}"/>
              </a:ext>
            </a:extLst>
          </p:cNvPr>
          <p:cNvGrpSpPr/>
          <p:nvPr userDrawn="1"/>
        </p:nvGrpSpPr>
        <p:grpSpPr>
          <a:xfrm>
            <a:off x="11422628" y="0"/>
            <a:ext cx="809974" cy="6858000"/>
            <a:chOff x="11422628" y="0"/>
            <a:chExt cx="809974" cy="6858000"/>
          </a:xfrm>
        </p:grpSpPr>
        <p:sp>
          <p:nvSpPr>
            <p:cNvPr id="15" name="AutoShape 5">
              <a:extLst>
                <a:ext uri="{FF2B5EF4-FFF2-40B4-BE49-F238E27FC236}">
                  <a16:creationId xmlns:a16="http://schemas.microsoft.com/office/drawing/2014/main" id="{0BA6F845-EFDC-190D-750C-8AC1AB6A5103}"/>
                </a:ext>
              </a:extLst>
            </p:cNvPr>
            <p:cNvSpPr/>
            <p:nvPr userDrawn="1"/>
          </p:nvSpPr>
          <p:spPr>
            <a:xfrm>
              <a:off x="11471770" y="0"/>
              <a:ext cx="711691" cy="6858000"/>
            </a:xfrm>
            <a:prstGeom prst="rect">
              <a:avLst/>
            </a:prstGeom>
            <a:solidFill>
              <a:srgbClr val="13689B"/>
            </a:solidFill>
          </p:spPr>
        </p:sp>
        <p:pic>
          <p:nvPicPr>
            <p:cNvPr id="16" name="Picture 6">
              <a:extLst>
                <a:ext uri="{FF2B5EF4-FFF2-40B4-BE49-F238E27FC236}">
                  <a16:creationId xmlns:a16="http://schemas.microsoft.com/office/drawing/2014/main" id="{5DD6E5D6-4666-713F-1DF3-53CD5D15AC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11281204" y="5404952"/>
              <a:ext cx="1092822" cy="809974"/>
            </a:xfrm>
            <a:prstGeom prst="rect">
              <a:avLst/>
            </a:prstGeom>
          </p:spPr>
        </p:pic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6461EDFA-A4B4-6F4C-589E-686B7D933BE3}"/>
                </a:ext>
              </a:extLst>
            </p:cNvPr>
            <p:cNvSpPr txBox="1"/>
            <p:nvPr userDrawn="1"/>
          </p:nvSpPr>
          <p:spPr>
            <a:xfrm rot="5400000">
              <a:off x="9329802" y="2397379"/>
              <a:ext cx="5003037" cy="481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3919"/>
                </a:lnSpc>
              </a:pPr>
              <a:r>
                <a:rPr lang="en-US" sz="2800" spc="196" dirty="0">
                  <a:solidFill>
                    <a:srgbClr val="F8F8F3">
                      <a:alpha val="69804"/>
                    </a:srgbClr>
                  </a:solidFill>
                  <a:latin typeface="Montserrat Classic"/>
                </a:rPr>
                <a:t>IEEE RO-MAN 2022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71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7F5C79-E10D-9F30-0F44-0E958133B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3C35482-FD9F-BE08-B1B0-578EB40195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6CB9725-224E-EFB7-FB5C-02C32E119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D38A91-27E2-8A89-5519-1B2CDB93E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0FE8E-09A4-084A-B09C-C8358B2C078B}" type="datetimeFigureOut">
              <a:rPr lang="it-IT" smtClean="0"/>
              <a:t>13/07/22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E8C6560-52F3-7821-3B46-5546AD12D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3422DF0-0BD7-CD4A-AFF2-22A1D6E56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DB576-256D-CD45-A7ED-F615EDDB62CE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512A5761-B032-50BA-35DB-7DB193DDB6CC}"/>
              </a:ext>
            </a:extLst>
          </p:cNvPr>
          <p:cNvGrpSpPr/>
          <p:nvPr userDrawn="1"/>
        </p:nvGrpSpPr>
        <p:grpSpPr>
          <a:xfrm>
            <a:off x="11422628" y="0"/>
            <a:ext cx="809974" cy="6858000"/>
            <a:chOff x="11422628" y="0"/>
            <a:chExt cx="809974" cy="6858000"/>
          </a:xfrm>
        </p:grpSpPr>
        <p:sp>
          <p:nvSpPr>
            <p:cNvPr id="12" name="AutoShape 5">
              <a:extLst>
                <a:ext uri="{FF2B5EF4-FFF2-40B4-BE49-F238E27FC236}">
                  <a16:creationId xmlns:a16="http://schemas.microsoft.com/office/drawing/2014/main" id="{6DAE6E16-87C6-D641-EB57-B1AB5C1103E9}"/>
                </a:ext>
              </a:extLst>
            </p:cNvPr>
            <p:cNvSpPr/>
            <p:nvPr userDrawn="1"/>
          </p:nvSpPr>
          <p:spPr>
            <a:xfrm>
              <a:off x="11471770" y="0"/>
              <a:ext cx="711691" cy="6858000"/>
            </a:xfrm>
            <a:prstGeom prst="rect">
              <a:avLst/>
            </a:prstGeom>
            <a:solidFill>
              <a:srgbClr val="13689B"/>
            </a:solidFill>
          </p:spPr>
        </p:sp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6FF8645B-C1E7-4636-535B-2851A5964C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11281204" y="5404952"/>
              <a:ext cx="1092822" cy="809974"/>
            </a:xfrm>
            <a:prstGeom prst="rect">
              <a:avLst/>
            </a:prstGeom>
          </p:spPr>
        </p:pic>
        <p:sp>
          <p:nvSpPr>
            <p:cNvPr id="14" name="TextBox 7">
              <a:extLst>
                <a:ext uri="{FF2B5EF4-FFF2-40B4-BE49-F238E27FC236}">
                  <a16:creationId xmlns:a16="http://schemas.microsoft.com/office/drawing/2014/main" id="{9D8B7942-1DC4-D961-CFC7-8519EE6F0AC2}"/>
                </a:ext>
              </a:extLst>
            </p:cNvPr>
            <p:cNvSpPr txBox="1"/>
            <p:nvPr userDrawn="1"/>
          </p:nvSpPr>
          <p:spPr>
            <a:xfrm rot="5400000">
              <a:off x="9329802" y="2397379"/>
              <a:ext cx="5003037" cy="481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3919"/>
                </a:lnSpc>
              </a:pPr>
              <a:r>
                <a:rPr lang="en-US" sz="2800" spc="196" dirty="0">
                  <a:solidFill>
                    <a:srgbClr val="F8F8F3">
                      <a:alpha val="69804"/>
                    </a:srgbClr>
                  </a:solidFill>
                  <a:latin typeface="Montserrat Classic"/>
                </a:rPr>
                <a:t>IEEE RO-MAN 2022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5179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F62A4A-C1F1-A015-6C6A-A77D23937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6A8C4C4-2A44-B4EC-4323-7B9AFF76C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34BFBF-E355-368F-67AA-2152330A6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0FE8E-09A4-084A-B09C-C8358B2C078B}" type="datetimeFigureOut">
              <a:rPr lang="it-IT" smtClean="0"/>
              <a:t>13/07/22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665D51-348A-F818-9E6B-0C45235E3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42A095-01B8-B472-F40C-4803C50D9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DB576-256D-CD45-A7ED-F615EDDB62CE}" type="slidenum">
              <a:rPr lang="it-IT" smtClean="0"/>
              <a:t>‹N›</a:t>
            </a:fld>
            <a:endParaRPr lang="it-IT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3DA4F9C0-CF0D-D90E-AC57-B9CC66FC1676}"/>
              </a:ext>
            </a:extLst>
          </p:cNvPr>
          <p:cNvGrpSpPr/>
          <p:nvPr userDrawn="1"/>
        </p:nvGrpSpPr>
        <p:grpSpPr>
          <a:xfrm>
            <a:off x="11422628" y="0"/>
            <a:ext cx="809974" cy="6858000"/>
            <a:chOff x="11422628" y="0"/>
            <a:chExt cx="809974" cy="6858000"/>
          </a:xfrm>
        </p:grpSpPr>
        <p:sp>
          <p:nvSpPr>
            <p:cNvPr id="14" name="AutoShape 5">
              <a:extLst>
                <a:ext uri="{FF2B5EF4-FFF2-40B4-BE49-F238E27FC236}">
                  <a16:creationId xmlns:a16="http://schemas.microsoft.com/office/drawing/2014/main" id="{2B2F7296-45CE-233E-3545-D1AFA3351C40}"/>
                </a:ext>
              </a:extLst>
            </p:cNvPr>
            <p:cNvSpPr/>
            <p:nvPr userDrawn="1"/>
          </p:nvSpPr>
          <p:spPr>
            <a:xfrm>
              <a:off x="11471770" y="0"/>
              <a:ext cx="711691" cy="6858000"/>
            </a:xfrm>
            <a:prstGeom prst="rect">
              <a:avLst/>
            </a:prstGeom>
            <a:solidFill>
              <a:srgbClr val="13689B"/>
            </a:solidFill>
          </p:spPr>
        </p:sp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14B6C5DB-E787-99C0-5CF0-8957878AE8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11281204" y="5404952"/>
              <a:ext cx="1092822" cy="809974"/>
            </a:xfrm>
            <a:prstGeom prst="rect">
              <a:avLst/>
            </a:prstGeom>
          </p:spPr>
        </p:pic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3436602B-69ED-F697-F685-91FA13B41684}"/>
                </a:ext>
              </a:extLst>
            </p:cNvPr>
            <p:cNvSpPr txBox="1"/>
            <p:nvPr userDrawn="1"/>
          </p:nvSpPr>
          <p:spPr>
            <a:xfrm rot="5400000">
              <a:off x="9329802" y="2397379"/>
              <a:ext cx="5003037" cy="481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3919"/>
                </a:lnSpc>
              </a:pPr>
              <a:r>
                <a:rPr lang="en-US" sz="2800" spc="196" dirty="0">
                  <a:solidFill>
                    <a:srgbClr val="F8F8F3">
                      <a:alpha val="69804"/>
                    </a:srgbClr>
                  </a:solidFill>
                  <a:latin typeface="Montserrat Classic"/>
                </a:rPr>
                <a:t>IEEE RO-MAN 2022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45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90FB97B-1403-7717-45F6-2F9FA623AF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72FF7A9-B327-1B01-8E98-5B8FBE5E2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0E6200-72A6-FE82-B4C3-63E201C5F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0FE8E-09A4-084A-B09C-C8358B2C078B}" type="datetimeFigureOut">
              <a:rPr lang="it-IT" smtClean="0"/>
              <a:t>13/07/22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41D6B3-5625-B1E2-3932-2D0E61ED5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75F160-3667-0AF3-9755-21C92706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DB576-256D-CD45-A7ED-F615EDDB62CE}" type="slidenum">
              <a:rPr lang="it-IT" smtClean="0"/>
              <a:t>‹N›</a:t>
            </a:fld>
            <a:endParaRPr lang="it-IT"/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612FDADF-F919-0434-A0C8-F1DF595C1335}"/>
              </a:ext>
            </a:extLst>
          </p:cNvPr>
          <p:cNvGrpSpPr/>
          <p:nvPr userDrawn="1"/>
        </p:nvGrpSpPr>
        <p:grpSpPr>
          <a:xfrm>
            <a:off x="11422628" y="0"/>
            <a:ext cx="809974" cy="6858000"/>
            <a:chOff x="11422628" y="0"/>
            <a:chExt cx="809974" cy="6858000"/>
          </a:xfrm>
        </p:grpSpPr>
        <p:sp>
          <p:nvSpPr>
            <p:cNvPr id="11" name="AutoShape 5">
              <a:extLst>
                <a:ext uri="{FF2B5EF4-FFF2-40B4-BE49-F238E27FC236}">
                  <a16:creationId xmlns:a16="http://schemas.microsoft.com/office/drawing/2014/main" id="{751E6EDD-B86F-9CF8-BFFE-116F4F5376F0}"/>
                </a:ext>
              </a:extLst>
            </p:cNvPr>
            <p:cNvSpPr/>
            <p:nvPr userDrawn="1"/>
          </p:nvSpPr>
          <p:spPr>
            <a:xfrm>
              <a:off x="11471770" y="0"/>
              <a:ext cx="711691" cy="6858000"/>
            </a:xfrm>
            <a:prstGeom prst="rect">
              <a:avLst/>
            </a:prstGeom>
            <a:solidFill>
              <a:srgbClr val="13689B"/>
            </a:solidFill>
          </p:spPr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50B10759-F3A6-5CC4-0A7C-E7DB738A16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11281204" y="5404952"/>
              <a:ext cx="1092822" cy="809974"/>
            </a:xfrm>
            <a:prstGeom prst="rect">
              <a:avLst/>
            </a:prstGeom>
          </p:spPr>
        </p:pic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F88FD425-5F8E-B0FC-3C7D-8EE46A94EF31}"/>
                </a:ext>
              </a:extLst>
            </p:cNvPr>
            <p:cNvSpPr txBox="1"/>
            <p:nvPr userDrawn="1"/>
          </p:nvSpPr>
          <p:spPr>
            <a:xfrm rot="5400000">
              <a:off x="9329802" y="2397379"/>
              <a:ext cx="5003037" cy="481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3919"/>
                </a:lnSpc>
              </a:pPr>
              <a:r>
                <a:rPr lang="en-US" sz="2800" spc="196" dirty="0">
                  <a:solidFill>
                    <a:srgbClr val="F8F8F3">
                      <a:alpha val="69804"/>
                    </a:srgbClr>
                  </a:solidFill>
                  <a:latin typeface="Montserrat Classic"/>
                </a:rPr>
                <a:t>IEEE RO-MAN 2022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3025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C5DA5AC-7D89-2E95-9F51-E2BB1DCFE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IEEE RO-MAN 2022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C6E4FA2-4FD3-4BFB-6E2F-C515AD76D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base"/>
            <a:r>
              <a:rPr lang="it-IT" b="0" i="0" dirty="0">
                <a:solidFill>
                  <a:srgbClr val="76B7D3"/>
                </a:solidFill>
                <a:effectLst/>
                <a:latin typeface="Open Sans" panose="020B0606030504020204" pitchFamily="34" charset="0"/>
              </a:rPr>
              <a:t>31st IEEE International Conference on Robot &amp; Human Interactive </a:t>
            </a:r>
            <a:r>
              <a:rPr lang="it-IT" b="0" i="0" dirty="0" err="1">
                <a:solidFill>
                  <a:srgbClr val="76B7D3"/>
                </a:solidFill>
                <a:effectLst/>
                <a:latin typeface="Open Sans" panose="020B0606030504020204" pitchFamily="34" charset="0"/>
              </a:rPr>
              <a:t>Communication</a:t>
            </a:r>
            <a:endParaRPr lang="it-IT" b="0" i="0" dirty="0">
              <a:solidFill>
                <a:srgbClr val="76B7D3"/>
              </a:solidFill>
              <a:effectLst/>
              <a:latin typeface="Open Sans" panose="020B0606030504020204" pitchFamily="34" charset="0"/>
            </a:endParaRPr>
          </a:p>
          <a:p>
            <a:pPr lvl="1"/>
            <a:r>
              <a:rPr lang="it-IT" dirty="0"/>
              <a:t>TESTO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4B81D6-94DB-23B2-2EA5-33EF7A403E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/>
              <a:t>29 AUG / 2 SEPT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C4843B-7405-85BB-6F56-048192DD9F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/>
              <a:t>IEEE RO-MAN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E5F9954-6164-F250-58B0-5972978508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DB576-256D-CD45-A7ED-F615EDDB62CE}" type="slidenum">
              <a:rPr lang="it-IT" smtClean="0"/>
              <a:t>‹N›</a:t>
            </a:fld>
            <a:endParaRPr lang="it-IT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E9C5B27-D956-D93E-78DE-6918F202839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>
          <a:xfrm>
            <a:off x="-190907" y="5938338"/>
            <a:ext cx="1230048" cy="91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2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1A8BB5"/>
          </a:solidFill>
          <a:latin typeface="Myriad Pro Cond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it-IT" sz="2800" b="0" i="0" kern="1200" smtClean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861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E53B21-3B12-F787-F068-4BB5275799F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480363" y="3485223"/>
            <a:ext cx="9144000" cy="238760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979527B-9565-498F-C6AB-AB4B2EA8E85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359197" y="5669386"/>
            <a:ext cx="6198301" cy="1304238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7065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6844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F5C0B63-7429-12FC-4A7E-4B807EE99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4A8E9E83-FD6A-4CAA-4D08-577998BA58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3F682C2-B0BF-1E0A-A639-9E502E26F1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9415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156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838D78-D91B-4B48-18A9-A6FA87233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D72FFC-F453-BE4D-EF9B-B445082C4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7A19DC3-2A2A-9654-BC0B-DFCD8B116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109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AA50958D-210D-4677-9524-36E515DD9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B8093173-DD72-5768-22E2-FAEF0687AAAB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3014B5F5-0C5E-473A-DBB6-CD8476437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09113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3022</TotalTime>
  <Words>0</Words>
  <Application>Microsoft Macintosh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4" baseType="lpstr">
      <vt:lpstr>Arial</vt:lpstr>
      <vt:lpstr>Calibri</vt:lpstr>
      <vt:lpstr>Montserrat Classic</vt:lpstr>
      <vt:lpstr>Montserrat Classic Bold</vt:lpstr>
      <vt:lpstr>Myriad Pro Cond</vt:lpstr>
      <vt:lpstr>Open Sans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diadema.adv@gmail.com</dc:creator>
  <cp:lastModifiedBy>SILVIA ROSSI</cp:lastModifiedBy>
  <cp:revision>7</cp:revision>
  <dcterms:created xsi:type="dcterms:W3CDTF">2022-07-11T10:51:25Z</dcterms:created>
  <dcterms:modified xsi:type="dcterms:W3CDTF">2022-07-13T14:03:35Z</dcterms:modified>
</cp:coreProperties>
</file>